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417" r:id="rId4"/>
    <p:sldId id="257" r:id="rId5"/>
    <p:sldId id="262" r:id="rId6"/>
    <p:sldId id="258" r:id="rId7"/>
    <p:sldId id="416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8" d="100"/>
          <a:sy n="68" d="100"/>
        </p:scale>
        <p:origin x="66" y="196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7D21CE-B04A-472F-B511-C05AC4A584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459A1C7-B6C3-4476-B282-134D75FFB6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7982BC-D36E-4A59-9745-26C05FC57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9773AC-B462-45E7-8D5D-95BA017E7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18A115-5187-4CC6-A849-719E98CA1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850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31EC70-A59D-444C-84A9-1FD6316C6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A9BC45-FBEE-4B5C-9B7D-2C7AEF0AB9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B23BF3-9431-4C36-98C3-4963BE654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1397EA-963B-4FEC-A355-4F3FC1000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B917A4-AE43-4360-BC1A-50F3BAD6D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439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84DF6A6-6A72-4DE7-8C9E-4ABA938B79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FEC8C1-BB38-4562-931F-E973A867ED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CBC2B7-2300-4E5A-AF0C-7DC863C1C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711599-7966-4E33-8EBF-BF7BCD1E4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79F6B2-9A4A-4879-9B94-F40D48265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325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68E9A5-A504-4157-B428-A57724954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54BB9A-8310-48B2-AB7A-BD88B4423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42566C-1B18-4313-B8A4-033C315FF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72A122-4A4B-493A-ADB9-CCFF4E07C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07E8E0-0D40-4A38-8CF7-5512DB604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691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DF9D6A-1069-422C-8EAF-6A0018EA5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43B258-41FA-4F3F-8FA9-E68BA24EF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5628D7-4C51-42BD-8B6A-CA5FF2945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5D0F31-D98E-45B3-BE86-282D22A71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2BA780-87EC-45C1-B084-EE661DA62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49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D347AD-28AA-4296-BDEA-9BE70C97B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4976C1-8B84-45CB-940B-FE80BCDDC2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AEFE80-2873-4F0D-ACCA-4D39285FE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770B32-8DC6-4E7C-AE26-0D52A0225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F0FAF2-AA0A-4BAF-A363-8D6D9255B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86A1E8-3743-4714-AF53-CC24A5848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078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E65E87-D095-4DEE-A0D4-B3CFC17EC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770BEE-9366-45D0-BC62-32C7AC8B7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2E7C1B1-92DA-463F-B121-44E42AFAB4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608AE25-B3D2-4782-9B64-4AEAA68F68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1F923F5-72D4-4724-8AF4-9707F7492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840548A-F794-4C4F-BB4C-96D7A57DD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68C82AE-E274-4DED-BF3E-5C8802538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DCC7132-0F09-4225-AE7E-272B40983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9195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830A-DDC2-4ECF-9515-A138BB148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638809D-39A4-4AA8-A54C-85189E2CF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8829ECB-6730-49EF-82BB-8CB9EFCC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43A36B1-6547-4058-9F03-16FF399F9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019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26CE260-A667-4556-B956-E9D30E9A0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F0A585-810F-4F5F-A17D-FE0D68632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D99C3A3-BF9C-4284-A498-B148521B4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261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3413E5-76F7-49BB-8F0A-1B9CF2D0C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4789D6-671F-493B-9EF0-A3BEC8D00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E00125C-3AF7-4255-B339-C10F51FE5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2F1ED6-2665-48B9-9B2C-7A3D6703B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59ADAC-D028-40A5-BBE1-AF8337DC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5A4ACF-2B94-4756-96D2-91B94DBC7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465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2E002B-F4AA-4525-AB6E-3A93B25B4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32D28F4-C717-4804-98F6-65634D4372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5F739C8-1521-4035-8A87-96F0224A9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85B2B3-EDFF-4617-BBAC-CF8DE9499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6D22E2A-6002-4A17-A886-EFCE42519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983521-7FBF-4773-96A8-EF56CA980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48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897C015-6095-4280-B528-D24D82172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4D7612-80A4-4153-80A6-4715376D3F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C4D8E0-169D-468A-8B25-12869E4927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B3C03-0F3C-46BA-92CB-6BAD98BA3A3D}" type="datetimeFigureOut">
              <a:rPr lang="zh-CN" altLang="en-US" smtClean="0"/>
              <a:t>2023/1/1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3D7EB1-C143-452F-BACC-30FB7D6C0F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380391-90F9-404D-9532-6CCFE9296D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8A33A-8BCB-4298-A5B5-C4413283E3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516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A3CA24-FC9E-4B04-A108-8AB2ECE23D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9939" y="1575581"/>
            <a:ext cx="10832123" cy="2602523"/>
          </a:xfrm>
        </p:spPr>
        <p:txBody>
          <a:bodyPr>
            <a:normAutofit/>
          </a:bodyPr>
          <a:lstStyle/>
          <a:p>
            <a:r>
              <a:rPr lang="en-US" altLang="zh-CN" b="1"/>
              <a:t>Traffic Signal Control</a:t>
            </a:r>
            <a:br>
              <a:rPr lang="en-US" altLang="zh-CN" b="1"/>
            </a:br>
            <a:r>
              <a:rPr lang="en-US" altLang="zh-CN" b="1"/>
              <a:t>based on</a:t>
            </a:r>
            <a:br>
              <a:rPr lang="en-US" altLang="zh-CN" b="1"/>
            </a:br>
            <a:r>
              <a:rPr lang="en-US" altLang="zh-CN" b="1"/>
              <a:t>Reinforcement Learning</a:t>
            </a:r>
            <a:endParaRPr lang="zh-CN" altLang="en-US" b="1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72574BD-6BCC-451D-82EE-89D78C627CAF}"/>
              </a:ext>
            </a:extLst>
          </p:cNvPr>
          <p:cNvSpPr txBox="1"/>
          <p:nvPr/>
        </p:nvSpPr>
        <p:spPr>
          <a:xfrm>
            <a:off x="2350424" y="4642338"/>
            <a:ext cx="74911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/>
              <a:t>Group Members: </a:t>
            </a:r>
            <a:r>
              <a:rPr lang="zh-CN" altLang="en-US" sz="2800"/>
              <a:t>印海睿 邱毅达 戚昱坤 张池暄</a:t>
            </a:r>
          </a:p>
        </p:txBody>
      </p:sp>
    </p:spTree>
    <p:extLst>
      <p:ext uri="{BB962C8B-B14F-4D97-AF65-F5344CB8AC3E}">
        <p14:creationId xmlns:p14="http://schemas.microsoft.com/office/powerpoint/2010/main" val="362763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0B9999-FFFC-4AF8-84BC-9730CA390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/>
              <a:t>Motivation</a:t>
            </a:r>
            <a:endParaRPr lang="zh-CN" altLang="en-US" b="1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3A61BA-8C90-4ABE-8701-8A7DD9245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36"/>
            <a:ext cx="10515600" cy="451294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>
                <a:solidFill>
                  <a:srgbClr val="333333"/>
                </a:solidFill>
                <a:latin typeface="Helvetica Neue"/>
              </a:rPr>
              <a:t>智能运输系统</a:t>
            </a:r>
            <a:r>
              <a:rPr lang="en-US" altLang="zh-CN">
                <a:solidFill>
                  <a:srgbClr val="333333"/>
                </a:solidFill>
                <a:latin typeface="Helvetica Neue"/>
              </a:rPr>
              <a:t>(</a:t>
            </a:r>
            <a:r>
              <a:rPr lang="en-US" altLang="zh-CN" b="0" i="0">
                <a:solidFill>
                  <a:srgbClr val="333333"/>
                </a:solidFill>
                <a:effectLst/>
                <a:latin typeface="Helvetica Neue"/>
              </a:rPr>
              <a:t>Intelligent </a:t>
            </a:r>
            <a:r>
              <a:rPr lang="en-US" altLang="zh-CN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Transport</a:t>
            </a:r>
            <a:r>
              <a:rPr lang="en-US" altLang="zh-CN" b="0" i="0">
                <a:solidFill>
                  <a:srgbClr val="333333"/>
                </a:solidFill>
                <a:effectLst/>
                <a:latin typeface="Helvetica Neue"/>
              </a:rPr>
              <a:t> System</a:t>
            </a:r>
            <a:r>
              <a:rPr lang="en-US" altLang="zh-CN">
                <a:solidFill>
                  <a:srgbClr val="333333"/>
                </a:solidFill>
                <a:latin typeface="Helvetica Neue"/>
              </a:rPr>
              <a:t>, ITS)</a:t>
            </a:r>
            <a:r>
              <a:rPr lang="zh-CN" altLang="en-US">
                <a:solidFill>
                  <a:srgbClr val="333333"/>
                </a:solidFill>
                <a:latin typeface="Helvetica Neue"/>
              </a:rPr>
              <a:t>是将人工智能等信息科学技术应用于交通运输控制，从而形成准确高效的综合性运输管理系统。</a:t>
            </a:r>
            <a:endParaRPr lang="en-US" altLang="zh-CN">
              <a:solidFill>
                <a:srgbClr val="333333"/>
              </a:solidFill>
              <a:latin typeface="Helvetica Neue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solidFill>
                  <a:srgbClr val="333333"/>
                </a:solidFill>
                <a:latin typeface="Helvetica Neue"/>
              </a:rPr>
              <a:t>截至</a:t>
            </a:r>
            <a:r>
              <a:rPr lang="en-US" altLang="zh-CN">
                <a:solidFill>
                  <a:srgbClr val="333333"/>
                </a:solidFill>
                <a:latin typeface="Helvetica Neue"/>
              </a:rPr>
              <a:t>2022</a:t>
            </a:r>
            <a:r>
              <a:rPr lang="zh-CN" altLang="en-US">
                <a:solidFill>
                  <a:srgbClr val="333333"/>
                </a:solidFill>
                <a:latin typeface="Helvetica Neue"/>
              </a:rPr>
              <a:t>年</a:t>
            </a:r>
            <a:r>
              <a:rPr lang="en-US" altLang="zh-CN">
                <a:solidFill>
                  <a:srgbClr val="333333"/>
                </a:solidFill>
                <a:latin typeface="Helvetica Neue"/>
              </a:rPr>
              <a:t>3</a:t>
            </a:r>
            <a:r>
              <a:rPr lang="zh-CN" altLang="en-US">
                <a:solidFill>
                  <a:srgbClr val="333333"/>
                </a:solidFill>
                <a:latin typeface="Helvetica Neue"/>
              </a:rPr>
              <a:t>月底，我国全国机动车保有量达</a:t>
            </a:r>
            <a:r>
              <a:rPr lang="en-US" altLang="zh-CN">
                <a:solidFill>
                  <a:srgbClr val="333333"/>
                </a:solidFill>
                <a:latin typeface="Helvetica Neue"/>
              </a:rPr>
              <a:t>4.02</a:t>
            </a:r>
            <a:r>
              <a:rPr lang="zh-CN" altLang="en-US">
                <a:solidFill>
                  <a:srgbClr val="333333"/>
                </a:solidFill>
                <a:latin typeface="Helvetica Neue"/>
              </a:rPr>
              <a:t>亿辆。</a:t>
            </a:r>
            <a:endParaRPr lang="en-US" altLang="zh-CN">
              <a:solidFill>
                <a:srgbClr val="333333"/>
              </a:solidFill>
              <a:latin typeface="Helvetica Neue"/>
            </a:endParaRPr>
          </a:p>
          <a:p>
            <a:pPr>
              <a:lnSpc>
                <a:spcPct val="120000"/>
              </a:lnSpc>
            </a:pPr>
            <a:r>
              <a:rPr lang="zh-CN" altLang="en-US">
                <a:solidFill>
                  <a:srgbClr val="333333"/>
                </a:solidFill>
                <a:latin typeface="Helvetica Neue"/>
              </a:rPr>
              <a:t>城市公共交通存在交通事故、交通拥堵的通病，而智能运输系统中的子领域</a:t>
            </a:r>
            <a:r>
              <a:rPr lang="en-US" altLang="zh-CN">
                <a:solidFill>
                  <a:srgbClr val="333333"/>
                </a:solidFill>
                <a:latin typeface="Helvetica Neue"/>
              </a:rPr>
              <a:t>——</a:t>
            </a:r>
            <a:r>
              <a:rPr lang="zh-CN" altLang="en-US">
                <a:solidFill>
                  <a:srgbClr val="333333"/>
                </a:solidFill>
                <a:latin typeface="Helvetica Neue"/>
              </a:rPr>
              <a:t>交通信号灯控制系统，</a:t>
            </a:r>
            <a:r>
              <a:rPr lang="zh-CN" altLang="en-US" b="0" i="0">
                <a:solidFill>
                  <a:srgbClr val="333333"/>
                </a:solidFill>
                <a:effectLst/>
                <a:latin typeface="Helvetica Neue"/>
              </a:rPr>
              <a:t>通过对交通信息的实时采集、传输和处理，从而</a:t>
            </a:r>
            <a:r>
              <a:rPr lang="zh-CN" altLang="en-US">
                <a:solidFill>
                  <a:srgbClr val="333333"/>
                </a:solidFill>
                <a:latin typeface="Helvetica Neue"/>
              </a:rPr>
              <a:t>对</a:t>
            </a:r>
            <a:r>
              <a:rPr lang="zh-CN" altLang="en-US" b="0" i="0">
                <a:solidFill>
                  <a:srgbClr val="333333"/>
                </a:solidFill>
                <a:effectLst/>
                <a:latin typeface="Helvetica Neue"/>
              </a:rPr>
              <a:t>各种交通情况进行实时、准确、高效的处理，实现交通运输服务和管理智能化。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2524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0B9999-FFFC-4AF8-84BC-9730CA390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/>
              <a:t>Idea</a:t>
            </a:r>
            <a:endParaRPr lang="zh-CN" altLang="en-US" b="1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3A61BA-8C90-4ABE-8701-8A7DD9245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3536"/>
            <a:ext cx="10515600" cy="451294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/>
              <a:t>传统方法：根据历史数据来设定具体的周期控制程序。</a:t>
            </a:r>
            <a:endParaRPr lang="en-US" altLang="zh-CN"/>
          </a:p>
          <a:p>
            <a:pPr>
              <a:lnSpc>
                <a:spcPct val="120000"/>
              </a:lnSpc>
            </a:pPr>
            <a:r>
              <a:rPr lang="zh-CN" altLang="en-US"/>
              <a:t>交通系统应当是一个具有动态特性的不确定系统。</a:t>
            </a:r>
            <a:endParaRPr lang="en-US" altLang="zh-CN"/>
          </a:p>
          <a:p>
            <a:pPr>
              <a:lnSpc>
                <a:spcPct val="120000"/>
              </a:lnSpc>
            </a:pPr>
            <a:r>
              <a:rPr lang="zh-CN" altLang="en-US"/>
              <a:t>通过可观测变量实现基于环境的控制方式。</a:t>
            </a:r>
            <a:r>
              <a:rPr lang="en-US" altLang="zh-CN"/>
              <a:t>(</a:t>
            </a:r>
            <a:r>
              <a:rPr lang="zh-CN" altLang="en-US"/>
              <a:t>强化学习</a:t>
            </a:r>
            <a:r>
              <a:rPr lang="en-US" altLang="zh-CN"/>
              <a:t>)</a:t>
            </a:r>
          </a:p>
          <a:p>
            <a:pPr>
              <a:lnSpc>
                <a:spcPct val="120000"/>
              </a:lnSpc>
            </a:pPr>
            <a:r>
              <a:rPr lang="zh-CN" altLang="en-US"/>
              <a:t>单一十字路口：最小化所有汽车通过路口的总时间，且不应导致出现少数车辆</a:t>
            </a:r>
            <a:r>
              <a:rPr lang="en-US" altLang="zh-CN"/>
              <a:t>(e.g. </a:t>
            </a:r>
            <a:r>
              <a:rPr lang="zh-CN" altLang="en-US"/>
              <a:t>转弯车道</a:t>
            </a:r>
            <a:r>
              <a:rPr lang="en-US" altLang="zh-CN"/>
              <a:t>)</a:t>
            </a:r>
            <a:r>
              <a:rPr lang="zh-CN" altLang="en-US"/>
              <a:t>需要等待过久。</a:t>
            </a:r>
            <a:endParaRPr lang="en-US" altLang="zh-CN"/>
          </a:p>
          <a:p>
            <a:pPr>
              <a:lnSpc>
                <a:spcPct val="120000"/>
              </a:lnSpc>
            </a:pPr>
            <a:r>
              <a:rPr lang="zh-CN" altLang="en-US"/>
              <a:t>基线</a:t>
            </a:r>
            <a:r>
              <a:rPr lang="en-US" altLang="zh-CN"/>
              <a:t>Baseline</a:t>
            </a:r>
            <a:r>
              <a:rPr lang="zh-CN" altLang="en-US"/>
              <a:t>：大量提前设置的周期性控制程序中表现最好的一项，并希望强化学习算法能取得显著的提升。</a:t>
            </a:r>
            <a:endParaRPr lang="en-US" altLang="zh-CN"/>
          </a:p>
          <a:p>
            <a:pPr>
              <a:lnSpc>
                <a:spcPct val="120000"/>
              </a:lnSpc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7805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F69484-832B-4C01-986E-F2F609094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/>
              <a:t>SUMO: Simulation of Urban Mobility</a:t>
            </a:r>
            <a:endParaRPr lang="zh-CN" altLang="en-US" b="1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CBBBE3-BE69-4E54-B884-CC29A2585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5118"/>
            <a:ext cx="4704471" cy="435133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/>
              <a:t>SUMO</a:t>
            </a:r>
            <a:r>
              <a:rPr lang="zh-CN" altLang="en-US"/>
              <a:t>是一款交通仿真的开源软件，使用微观的交通模拟，能够给定每辆车唯一标识符、出发时间和路线，也可以自定义</a:t>
            </a:r>
            <a:r>
              <a:rPr lang="zh-CN" altLang="en-US" b="0" i="0">
                <a:solidFill>
                  <a:srgbClr val="121212"/>
                </a:solidFill>
                <a:effectLst/>
                <a:latin typeface="-apple-system"/>
              </a:rPr>
              <a:t>车道，速度或位置。每辆车分配一个类型，该类型描述车辆的物理特性和运动模型的变量。</a:t>
            </a:r>
            <a:endParaRPr lang="en-US" altLang="zh-CN" b="0" i="0">
              <a:solidFill>
                <a:srgbClr val="121212"/>
              </a:solidFill>
              <a:effectLst/>
              <a:latin typeface="-apple-system"/>
            </a:endParaRPr>
          </a:p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64F8B68-E3B1-4994-BEC8-BCF58554C2F7}"/>
              </a:ext>
            </a:extLst>
          </p:cNvPr>
          <p:cNvSpPr txBox="1"/>
          <p:nvPr/>
        </p:nvSpPr>
        <p:spPr>
          <a:xfrm>
            <a:off x="5744307" y="4896168"/>
            <a:ext cx="60983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i="1">
                <a:solidFill>
                  <a:schemeClr val="bg1">
                    <a:lumMod val="65000"/>
                  </a:schemeClr>
                </a:solidFill>
              </a:rPr>
              <a:t>图片来源自</a:t>
            </a:r>
            <a:r>
              <a:rPr lang="en-US" altLang="zh-CN" sz="2400" i="1">
                <a:solidFill>
                  <a:schemeClr val="bg1">
                    <a:lumMod val="65000"/>
                  </a:schemeClr>
                </a:solidFill>
              </a:rPr>
              <a:t>SUMO</a:t>
            </a:r>
            <a:r>
              <a:rPr lang="zh-CN" altLang="en-US" sz="2400" i="1">
                <a:solidFill>
                  <a:schemeClr val="bg1">
                    <a:lumMod val="65000"/>
                  </a:schemeClr>
                </a:solidFill>
              </a:rPr>
              <a:t>官网</a:t>
            </a:r>
            <a:r>
              <a:rPr lang="en-US" altLang="zh-CN" sz="2400" i="1">
                <a:solidFill>
                  <a:schemeClr val="bg1">
                    <a:lumMod val="65000"/>
                  </a:schemeClr>
                </a:solidFill>
              </a:rPr>
              <a:t>: http://sumo.dlr.de/</a:t>
            </a:r>
            <a:endParaRPr lang="zh-CN" altLang="en-US" sz="2400" i="1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ED125B4-9DB2-498F-AA11-5A3464117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4307" y="1690688"/>
            <a:ext cx="5917809" cy="320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626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emo">
            <a:hlinkClick r:id="" action="ppaction://media"/>
            <a:extLst>
              <a:ext uri="{FF2B5EF4-FFF2-40B4-BE49-F238E27FC236}">
                <a16:creationId xmlns:a16="http://schemas.microsoft.com/office/drawing/2014/main" id="{42CD6B38-3DA0-412D-91F6-7EEDC8DCDDF5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008" end="4690"/>
                </p14:media>
              </p:ext>
            </p:extLst>
          </p:nvPr>
        </p:nvPicPr>
        <p:blipFill rotWithShape="1">
          <a:blip r:embed="rId4"/>
          <a:srcRect l="11350" r="5916"/>
          <a:stretch>
            <a:fillRect/>
          </a:stretch>
        </p:blipFill>
        <p:spPr>
          <a:xfrm>
            <a:off x="2206283" y="1586472"/>
            <a:ext cx="7779435" cy="4668329"/>
          </a:xfr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F46D10DB-F788-4E37-B368-BE7663F47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5" y="365125"/>
            <a:ext cx="8727831" cy="1325563"/>
          </a:xfrm>
        </p:spPr>
        <p:txBody>
          <a:bodyPr/>
          <a:lstStyle/>
          <a:p>
            <a:r>
              <a:rPr lang="en-US" altLang="zh-CN" b="1"/>
              <a:t>SUMO: Simulation of Urban Mobility</a:t>
            </a:r>
            <a:endParaRPr lang="zh-CN" altLang="en-US" b="1"/>
          </a:p>
        </p:txBody>
      </p:sp>
    </p:spTree>
    <p:extLst>
      <p:ext uri="{BB962C8B-B14F-4D97-AF65-F5344CB8AC3E}">
        <p14:creationId xmlns:p14="http://schemas.microsoft.com/office/powerpoint/2010/main" val="2834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2AA51-2AE9-4AF8-8FB3-7B48F3541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b="1"/>
              <a:t>Possible Methods:</a:t>
            </a:r>
            <a:endParaRPr lang="zh-CN" altLang="en-US" b="1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CA24CFDD-E246-49AE-9C78-2CC6628752B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66424"/>
                <a:ext cx="5257800" cy="3125152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3000"/>
                  <a:t>单一十字路口：</a:t>
                </a:r>
                <a:endParaRPr lang="en-US" altLang="zh-CN" sz="3000"/>
              </a:p>
              <a:p>
                <a:pPr lvl="1">
                  <a:lnSpc>
                    <a:spcPct val="1200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800" b="0" i="1" smtClean="0">
                        <a:latin typeface="Cambria Math" panose="02040503050406030204" pitchFamily="18" charset="0"/>
                      </a:rPr>
                      <m:t>ϵ</m:t>
                    </m:r>
                  </m:oMath>
                </a14:m>
                <a:r>
                  <a:rPr lang="en-US" altLang="zh-CN" sz="2800"/>
                  <a:t>-Greedy Algorithm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altLang="zh-CN" sz="2800"/>
                  <a:t>Traditional Qlearning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altLang="zh-CN" sz="2800"/>
                  <a:t>Deep Qlearning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altLang="zh-CN" sz="2800"/>
                  <a:t>Dfferent Reward/Loss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CA24CFDD-E246-49AE-9C78-2CC6628752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66424"/>
                <a:ext cx="5257800" cy="3125152"/>
              </a:xfrm>
              <a:blipFill>
                <a:blip r:embed="rId2"/>
                <a:stretch>
                  <a:fillRect l="-2436" t="-5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内容占位符 2">
            <a:extLst>
              <a:ext uri="{FF2B5EF4-FFF2-40B4-BE49-F238E27FC236}">
                <a16:creationId xmlns:a16="http://schemas.microsoft.com/office/drawing/2014/main" id="{48C1F32A-AE82-4B41-B16B-B534CAA36A46}"/>
              </a:ext>
            </a:extLst>
          </p:cNvPr>
          <p:cNvSpPr txBox="1">
            <a:spLocks/>
          </p:cNvSpPr>
          <p:nvPr/>
        </p:nvSpPr>
        <p:spPr>
          <a:xfrm>
            <a:off x="6096000" y="2217976"/>
            <a:ext cx="5257800" cy="2422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3000"/>
              <a:t>较大规模的道路网络：</a:t>
            </a:r>
            <a:endParaRPr lang="en-US" altLang="zh-CN" sz="3000"/>
          </a:p>
          <a:p>
            <a:pPr lvl="1">
              <a:lnSpc>
                <a:spcPct val="120000"/>
              </a:lnSpc>
            </a:pPr>
            <a:r>
              <a:rPr lang="en-US" altLang="zh-CN" sz="2800"/>
              <a:t>Deep Qlearning (with different reward)</a:t>
            </a:r>
          </a:p>
          <a:p>
            <a:pPr lvl="1">
              <a:lnSpc>
                <a:spcPct val="120000"/>
              </a:lnSpc>
            </a:pPr>
            <a:r>
              <a:rPr lang="en-US" altLang="zh-CN" sz="2800"/>
              <a:t>More Complex Reward/Loss</a:t>
            </a:r>
          </a:p>
        </p:txBody>
      </p:sp>
    </p:spTree>
    <p:extLst>
      <p:ext uri="{BB962C8B-B14F-4D97-AF65-F5344CB8AC3E}">
        <p14:creationId xmlns:p14="http://schemas.microsoft.com/office/powerpoint/2010/main" val="564909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3"/>
          <p:cNvSpPr txBox="1">
            <a:spLocks noChangeArrowheads="1"/>
          </p:cNvSpPr>
          <p:nvPr/>
        </p:nvSpPr>
        <p:spPr bwMode="auto">
          <a:xfrm>
            <a:off x="2011253" y="2875598"/>
            <a:ext cx="8169494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sz="6600" dirty="0">
                <a:latin typeface="黑体" panose="02010609060101010101" charset="-122"/>
                <a:ea typeface="黑体" panose="02010609060101010101" charset="-122"/>
                <a:sym typeface="思源黑体" panose="020B0200000000000000" charset="-122"/>
              </a:rPr>
              <a:t>THANKS FOR WATCHING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</TotalTime>
  <Words>342</Words>
  <Application>Microsoft Office PowerPoint</Application>
  <PresentationFormat>宽屏</PresentationFormat>
  <Paragraphs>26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-apple-system</vt:lpstr>
      <vt:lpstr>Helvetica Neue</vt:lpstr>
      <vt:lpstr>等线</vt:lpstr>
      <vt:lpstr>等线 Light</vt:lpstr>
      <vt:lpstr>黑体</vt:lpstr>
      <vt:lpstr>Arial</vt:lpstr>
      <vt:lpstr>Cambria Math</vt:lpstr>
      <vt:lpstr>Office 主题​​</vt:lpstr>
      <vt:lpstr>Traffic Signal Control based on Reinforcement Learning</vt:lpstr>
      <vt:lpstr>Motivation</vt:lpstr>
      <vt:lpstr>Idea</vt:lpstr>
      <vt:lpstr>SUMO: Simulation of Urban Mobility</vt:lpstr>
      <vt:lpstr>SUMO: Simulation of Urban Mobility</vt:lpstr>
      <vt:lpstr>Possible Methods: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ChiXuan Zhang</dc:creator>
  <cp:lastModifiedBy>ChiXuan Zhang</cp:lastModifiedBy>
  <cp:revision>70</cp:revision>
  <dcterms:created xsi:type="dcterms:W3CDTF">2022-12-13T11:22:36Z</dcterms:created>
  <dcterms:modified xsi:type="dcterms:W3CDTF">2022-12-31T19:56:22Z</dcterms:modified>
</cp:coreProperties>
</file>

<file path=docProps/thumbnail.jpeg>
</file>